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0" r:id="rId6"/>
    <p:sldId id="261" r:id="rId7"/>
    <p:sldId id="262" r:id="rId8"/>
    <p:sldId id="263" r:id="rId9"/>
    <p:sldId id="258" r:id="rId10"/>
  </p:sldIdLst>
  <p:sldSz cx="9144000" cy="5143500" type="screen16x9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B54A"/>
    <a:srgbClr val="F7941D"/>
    <a:srgbClr val="0F75BC"/>
    <a:srgbClr val="BF7A07"/>
    <a:srgbClr val="C5DAD0"/>
    <a:srgbClr val="C38C9D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>
      <p:cViewPr varScale="1">
        <p:scale>
          <a:sx n="85" d="100"/>
          <a:sy n="85" d="100"/>
        </p:scale>
        <p:origin x="906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254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DCEE5C-8823-451F-A44E-467F24D63E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09A3B8-6F7A-40DB-AAAF-F9B7857626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1035447-53B0-465D-B3CB-2224691CE7C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A3A328-BDEC-4209-B6C1-BC1B78F4FB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7A09A-950C-4CCF-9F76-D7EC408146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30FD7D0-12AC-4505-814E-A3C7E7DD3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97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787DC61-AEB8-4A72-B25C-5024003F1CC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9E48FE0-2FF9-46A1-9980-C644D9749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75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001000" cy="571501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F75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43100"/>
            <a:ext cx="3657600" cy="3429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0F75BC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943100"/>
            <a:ext cx="8001000" cy="0"/>
          </a:xfrm>
          <a:prstGeom prst="line">
            <a:avLst/>
          </a:prstGeom>
          <a:ln w="12700">
            <a:solidFill>
              <a:srgbClr val="F794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857500"/>
            <a:ext cx="3657600" cy="400050"/>
          </a:xfrm>
        </p:spPr>
        <p:txBody>
          <a:bodyPr>
            <a:noAutofit/>
          </a:bodyPr>
          <a:lstStyle>
            <a:lvl1pPr>
              <a:buNone/>
              <a:defRPr sz="1800">
                <a:solidFill>
                  <a:srgbClr val="0F75BC"/>
                </a:solidFill>
              </a:defRPr>
            </a:lvl1pPr>
            <a:lvl2pPr>
              <a:defRPr sz="1800">
                <a:solidFill>
                  <a:srgbClr val="006699"/>
                </a:solidFill>
              </a:defRPr>
            </a:lvl2pPr>
            <a:lvl3pPr>
              <a:defRPr sz="1800">
                <a:solidFill>
                  <a:srgbClr val="006699"/>
                </a:solidFill>
              </a:defRPr>
            </a:lvl3pPr>
            <a:lvl4pPr>
              <a:defRPr sz="1800">
                <a:solidFill>
                  <a:srgbClr val="006699"/>
                </a:solidFill>
              </a:defRPr>
            </a:lvl4pPr>
            <a:lvl5pPr>
              <a:defRPr sz="1800">
                <a:solidFill>
                  <a:srgbClr val="006699"/>
                </a:solidFill>
              </a:defRPr>
            </a:lvl5pPr>
          </a:lstStyle>
          <a:p>
            <a:pPr lvl="0"/>
            <a:r>
              <a:rPr lang="en-US" dirty="0"/>
              <a:t>Click to edit Date and Location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41F41C-1B21-463A-B25D-75CAA0501D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" t="20037" r="3000" b="20037"/>
          <a:stretch/>
        </p:blipFill>
        <p:spPr>
          <a:xfrm>
            <a:off x="457200" y="285750"/>
            <a:ext cx="2865090" cy="60959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94E250A-0954-46C5-9C7C-C188C23A9401}"/>
              </a:ext>
            </a:extLst>
          </p:cNvPr>
          <p:cNvSpPr/>
          <p:nvPr userDrawn="1"/>
        </p:nvSpPr>
        <p:spPr>
          <a:xfrm>
            <a:off x="304800" y="4960881"/>
            <a:ext cx="2286000" cy="115414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©2021 Family Office Exchange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323"/>
            <a:ext cx="7408282" cy="442927"/>
          </a:xfrm>
        </p:spPr>
        <p:txBody>
          <a:bodyPr lIns="0">
            <a:noAutofit/>
          </a:bodyPr>
          <a:lstStyle>
            <a:lvl1pPr algn="l">
              <a:defRPr sz="2400">
                <a:solidFill>
                  <a:srgbClr val="0F75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04800" y="506576"/>
            <a:ext cx="8534400" cy="0"/>
          </a:xfrm>
          <a:prstGeom prst="line">
            <a:avLst/>
          </a:prstGeom>
          <a:ln w="12700">
            <a:solidFill>
              <a:srgbClr val="F794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6950C70-00FF-4333-848F-66BA96A679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t="20028" r="32142" b="16899"/>
          <a:stretch/>
        </p:blipFill>
        <p:spPr>
          <a:xfrm>
            <a:off x="7772400" y="88816"/>
            <a:ext cx="1066800" cy="349331"/>
          </a:xfrm>
          <a:prstGeom prst="rect">
            <a:avLst/>
          </a:prstGeom>
        </p:spPr>
      </p:pic>
      <p:sp>
        <p:nvSpPr>
          <p:cNvPr id="9" name="TextBox 35">
            <a:extLst>
              <a:ext uri="{FF2B5EF4-FFF2-40B4-BE49-F238E27FC236}">
                <a16:creationId xmlns:a16="http://schemas.microsoft.com/office/drawing/2014/main" id="{65AC3F60-2472-4E4F-92FD-8034925742EB}"/>
              </a:ext>
            </a:extLst>
          </p:cNvPr>
          <p:cNvSpPr txBox="1"/>
          <p:nvPr userDrawn="1"/>
        </p:nvSpPr>
        <p:spPr>
          <a:xfrm>
            <a:off x="4486239" y="4933950"/>
            <a:ext cx="171522" cy="169277"/>
          </a:xfrm>
          <a:prstGeom prst="rect">
            <a:avLst/>
          </a:prstGeom>
          <a:noFill/>
        </p:spPr>
        <p:txBody>
          <a:bodyPr wrap="none" lIns="0" tIns="0" rIns="0" bIns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B38FA1D0-6A64-49A7-83DA-FB6C621A4745}" type="slidenum">
              <a:rPr lang="en-US" sz="1100" smtClean="0">
                <a:solidFill>
                  <a:srgbClr val="0F75BC"/>
                </a:solidFill>
                <a:latin typeface="Arial" pitchFamily="34" charset="0"/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100" dirty="0">
              <a:solidFill>
                <a:srgbClr val="0F75B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092F23-7948-41B4-8ECE-7CEEE0FFC065}"/>
              </a:ext>
            </a:extLst>
          </p:cNvPr>
          <p:cNvSpPr/>
          <p:nvPr userDrawn="1"/>
        </p:nvSpPr>
        <p:spPr>
          <a:xfrm>
            <a:off x="304800" y="4960881"/>
            <a:ext cx="2286000" cy="115414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©2021 Family Office Exchange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98B44C-F6CB-46A2-8BD6-79316561388B}"/>
              </a:ext>
            </a:extLst>
          </p:cNvPr>
          <p:cNvCxnSpPr/>
          <p:nvPr userDrawn="1"/>
        </p:nvCxnSpPr>
        <p:spPr>
          <a:xfrm>
            <a:off x="304800" y="506576"/>
            <a:ext cx="8534400" cy="0"/>
          </a:xfrm>
          <a:prstGeom prst="line">
            <a:avLst/>
          </a:prstGeom>
          <a:ln w="12700">
            <a:solidFill>
              <a:srgbClr val="F794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3E867D43-4227-4BEF-A0D2-F790F6992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3323"/>
            <a:ext cx="7408282" cy="442927"/>
          </a:xfrm>
        </p:spPr>
        <p:txBody>
          <a:bodyPr lIns="0">
            <a:noAutofit/>
          </a:bodyPr>
          <a:lstStyle>
            <a:lvl1pPr algn="l">
              <a:defRPr sz="2400">
                <a:solidFill>
                  <a:srgbClr val="0F75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688CE0B-8A64-4764-90BC-E6D9788BBA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t="20028" r="32142" b="16899"/>
          <a:stretch/>
        </p:blipFill>
        <p:spPr>
          <a:xfrm>
            <a:off x="7772400" y="88816"/>
            <a:ext cx="1066800" cy="349331"/>
          </a:xfrm>
          <a:prstGeom prst="rect">
            <a:avLst/>
          </a:prstGeom>
        </p:spPr>
      </p:pic>
      <p:sp>
        <p:nvSpPr>
          <p:cNvPr id="10" name="TextBox 35">
            <a:extLst>
              <a:ext uri="{FF2B5EF4-FFF2-40B4-BE49-F238E27FC236}">
                <a16:creationId xmlns:a16="http://schemas.microsoft.com/office/drawing/2014/main" id="{CDCAF6A2-59D5-4EFD-A860-5377696EDF65}"/>
              </a:ext>
            </a:extLst>
          </p:cNvPr>
          <p:cNvSpPr txBox="1"/>
          <p:nvPr userDrawn="1"/>
        </p:nvSpPr>
        <p:spPr>
          <a:xfrm>
            <a:off x="4486239" y="4933950"/>
            <a:ext cx="171522" cy="169277"/>
          </a:xfrm>
          <a:prstGeom prst="rect">
            <a:avLst/>
          </a:prstGeom>
          <a:noFill/>
        </p:spPr>
        <p:txBody>
          <a:bodyPr wrap="none" lIns="0" tIns="0" rIns="0" bIns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B38FA1D0-6A64-49A7-83DA-FB6C621A4745}" type="slidenum">
              <a:rPr lang="en-US" sz="1100" smtClean="0">
                <a:solidFill>
                  <a:srgbClr val="0F75BC"/>
                </a:solidFill>
                <a:latin typeface="Arial" pitchFamily="34" charset="0"/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100" dirty="0">
              <a:solidFill>
                <a:srgbClr val="0F75B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8AEBE8-C019-46C0-8845-4586B51F76B2}"/>
              </a:ext>
            </a:extLst>
          </p:cNvPr>
          <p:cNvSpPr/>
          <p:nvPr userDrawn="1"/>
        </p:nvSpPr>
        <p:spPr>
          <a:xfrm>
            <a:off x="304800" y="4960881"/>
            <a:ext cx="2286000" cy="115414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©2021 Family Office Exchange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32A841-26A3-44CB-A212-88998B1A5453}"/>
              </a:ext>
            </a:extLst>
          </p:cNvPr>
          <p:cNvCxnSpPr/>
          <p:nvPr userDrawn="1"/>
        </p:nvCxnSpPr>
        <p:spPr>
          <a:xfrm>
            <a:off x="304800" y="506576"/>
            <a:ext cx="8534400" cy="0"/>
          </a:xfrm>
          <a:prstGeom prst="line">
            <a:avLst/>
          </a:prstGeom>
          <a:ln w="12700">
            <a:solidFill>
              <a:srgbClr val="F794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3CE0A254-2F65-428D-AC2B-448B7C01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3323"/>
            <a:ext cx="7408282" cy="442927"/>
          </a:xfrm>
        </p:spPr>
        <p:txBody>
          <a:bodyPr lIns="0">
            <a:noAutofit/>
          </a:bodyPr>
          <a:lstStyle>
            <a:lvl1pPr algn="l">
              <a:defRPr sz="2400">
                <a:solidFill>
                  <a:srgbClr val="0F75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3C5421D-4F4D-4C00-BE2A-3FBC16F16C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t="20028" r="32142" b="16899"/>
          <a:stretch/>
        </p:blipFill>
        <p:spPr>
          <a:xfrm>
            <a:off x="7772400" y="88816"/>
            <a:ext cx="1066800" cy="349331"/>
          </a:xfrm>
          <a:prstGeom prst="rect">
            <a:avLst/>
          </a:prstGeom>
        </p:spPr>
      </p:pic>
      <p:sp>
        <p:nvSpPr>
          <p:cNvPr id="12" name="TextBox 35">
            <a:extLst>
              <a:ext uri="{FF2B5EF4-FFF2-40B4-BE49-F238E27FC236}">
                <a16:creationId xmlns:a16="http://schemas.microsoft.com/office/drawing/2014/main" id="{6A9C3A8E-2972-45A1-A9C7-89766EF6BFEA}"/>
              </a:ext>
            </a:extLst>
          </p:cNvPr>
          <p:cNvSpPr txBox="1"/>
          <p:nvPr userDrawn="1"/>
        </p:nvSpPr>
        <p:spPr>
          <a:xfrm>
            <a:off x="4486239" y="4933950"/>
            <a:ext cx="171522" cy="169277"/>
          </a:xfrm>
          <a:prstGeom prst="rect">
            <a:avLst/>
          </a:prstGeom>
          <a:noFill/>
        </p:spPr>
        <p:txBody>
          <a:bodyPr wrap="none" lIns="0" tIns="0" rIns="0" bIns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B38FA1D0-6A64-49A7-83DA-FB6C621A4745}" type="slidenum">
              <a:rPr lang="en-US" sz="1100" smtClean="0">
                <a:solidFill>
                  <a:srgbClr val="0F75BC"/>
                </a:solidFill>
                <a:latin typeface="Arial" pitchFamily="34" charset="0"/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100" dirty="0">
              <a:solidFill>
                <a:srgbClr val="0F75B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A4E4A-B9E2-4479-8462-37C2FB2C85BC}"/>
              </a:ext>
            </a:extLst>
          </p:cNvPr>
          <p:cNvSpPr/>
          <p:nvPr userDrawn="1"/>
        </p:nvSpPr>
        <p:spPr>
          <a:xfrm>
            <a:off x="304800" y="4960881"/>
            <a:ext cx="2286000" cy="115414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©2021 Family Office Exchange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F487E1-A5AB-478F-959D-63FE6343A053}"/>
              </a:ext>
            </a:extLst>
          </p:cNvPr>
          <p:cNvCxnSpPr/>
          <p:nvPr userDrawn="1"/>
        </p:nvCxnSpPr>
        <p:spPr>
          <a:xfrm>
            <a:off x="304800" y="506576"/>
            <a:ext cx="8534400" cy="0"/>
          </a:xfrm>
          <a:prstGeom prst="line">
            <a:avLst/>
          </a:prstGeom>
          <a:ln w="12700">
            <a:solidFill>
              <a:srgbClr val="F794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0F423F8A-06D5-4035-AC81-6C8EB0779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3323"/>
            <a:ext cx="7408282" cy="442927"/>
          </a:xfrm>
        </p:spPr>
        <p:txBody>
          <a:bodyPr lIns="0">
            <a:noAutofit/>
          </a:bodyPr>
          <a:lstStyle>
            <a:lvl1pPr algn="l">
              <a:defRPr sz="2400">
                <a:solidFill>
                  <a:srgbClr val="0F75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34DBB4-4B28-4518-95DC-C397B292F1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t="20028" r="32142" b="16899"/>
          <a:stretch/>
        </p:blipFill>
        <p:spPr>
          <a:xfrm>
            <a:off x="7772400" y="88816"/>
            <a:ext cx="1066800" cy="349331"/>
          </a:xfrm>
          <a:prstGeom prst="rect">
            <a:avLst/>
          </a:prstGeom>
        </p:spPr>
      </p:pic>
      <p:sp>
        <p:nvSpPr>
          <p:cNvPr id="8" name="TextBox 35">
            <a:extLst>
              <a:ext uri="{FF2B5EF4-FFF2-40B4-BE49-F238E27FC236}">
                <a16:creationId xmlns:a16="http://schemas.microsoft.com/office/drawing/2014/main" id="{70A4FEBD-DCF0-434A-A5E0-40C360EC9861}"/>
              </a:ext>
            </a:extLst>
          </p:cNvPr>
          <p:cNvSpPr txBox="1"/>
          <p:nvPr userDrawn="1"/>
        </p:nvSpPr>
        <p:spPr>
          <a:xfrm>
            <a:off x="4486239" y="4933950"/>
            <a:ext cx="171522" cy="169277"/>
          </a:xfrm>
          <a:prstGeom prst="rect">
            <a:avLst/>
          </a:prstGeom>
          <a:noFill/>
        </p:spPr>
        <p:txBody>
          <a:bodyPr wrap="none" lIns="0" tIns="0" rIns="0" bIns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B38FA1D0-6A64-49A7-83DA-FB6C621A4745}" type="slidenum">
              <a:rPr lang="en-US" sz="1100" smtClean="0">
                <a:solidFill>
                  <a:srgbClr val="0F75BC"/>
                </a:solidFill>
                <a:latin typeface="Arial" pitchFamily="34" charset="0"/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100" dirty="0">
              <a:solidFill>
                <a:srgbClr val="0F75B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1D70B7-349C-42F7-8657-CAA9CC1E2979}"/>
              </a:ext>
            </a:extLst>
          </p:cNvPr>
          <p:cNvSpPr/>
          <p:nvPr userDrawn="1"/>
        </p:nvSpPr>
        <p:spPr>
          <a:xfrm>
            <a:off x="304800" y="4960881"/>
            <a:ext cx="2286000" cy="115414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©2021 Family Office Exchange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00100"/>
            <a:ext cx="3008313" cy="685505"/>
          </a:xfrm>
        </p:spPr>
        <p:txBody>
          <a:bodyPr anchor="b">
            <a:noAutofit/>
          </a:bodyPr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00100"/>
            <a:ext cx="5111750" cy="3657600"/>
          </a:xfrm>
        </p:spPr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43051"/>
            <a:ext cx="3008313" cy="2914650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51A4F83-BFAA-43C9-9237-F5B02D7A4EF0}"/>
              </a:ext>
            </a:extLst>
          </p:cNvPr>
          <p:cNvCxnSpPr/>
          <p:nvPr userDrawn="1"/>
        </p:nvCxnSpPr>
        <p:spPr>
          <a:xfrm>
            <a:off x="304800" y="506576"/>
            <a:ext cx="8534400" cy="0"/>
          </a:xfrm>
          <a:prstGeom prst="line">
            <a:avLst/>
          </a:prstGeom>
          <a:ln w="12700">
            <a:solidFill>
              <a:srgbClr val="F794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5">
            <a:extLst>
              <a:ext uri="{FF2B5EF4-FFF2-40B4-BE49-F238E27FC236}">
                <a16:creationId xmlns:a16="http://schemas.microsoft.com/office/drawing/2014/main" id="{10021EDE-802F-4E6B-85A1-FF8BE19CF455}"/>
              </a:ext>
            </a:extLst>
          </p:cNvPr>
          <p:cNvSpPr txBox="1"/>
          <p:nvPr userDrawn="1"/>
        </p:nvSpPr>
        <p:spPr>
          <a:xfrm>
            <a:off x="4486239" y="4933950"/>
            <a:ext cx="171522" cy="169277"/>
          </a:xfrm>
          <a:prstGeom prst="rect">
            <a:avLst/>
          </a:prstGeom>
          <a:noFill/>
        </p:spPr>
        <p:txBody>
          <a:bodyPr wrap="none" lIns="0" tIns="0" rIns="0" bIns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B38FA1D0-6A64-49A7-83DA-FB6C621A4745}" type="slidenum">
              <a:rPr lang="en-US" sz="1100" smtClean="0">
                <a:solidFill>
                  <a:srgbClr val="0F75BC"/>
                </a:solidFill>
                <a:latin typeface="Arial" pitchFamily="34" charset="0"/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100" dirty="0">
              <a:solidFill>
                <a:srgbClr val="0F75B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D092E2B-8677-4C70-9771-1C318A62EC02}"/>
              </a:ext>
            </a:extLst>
          </p:cNvPr>
          <p:cNvSpPr txBox="1">
            <a:spLocks/>
          </p:cNvSpPr>
          <p:nvPr userDrawn="1"/>
        </p:nvSpPr>
        <p:spPr>
          <a:xfrm>
            <a:off x="304800" y="33323"/>
            <a:ext cx="7408282" cy="442927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500" kern="1200">
                <a:solidFill>
                  <a:srgbClr val="0F75BC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400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287EAF-67D6-4676-9739-6A5C2B58800D}"/>
              </a:ext>
            </a:extLst>
          </p:cNvPr>
          <p:cNvSpPr/>
          <p:nvPr userDrawn="1"/>
        </p:nvSpPr>
        <p:spPr>
          <a:xfrm>
            <a:off x="304800" y="4960881"/>
            <a:ext cx="2286000" cy="115414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©2021 Family Office Exchange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70DB358-C0D3-43ED-AABE-650886C19B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t="20028" r="32142" b="16899"/>
          <a:stretch/>
        </p:blipFill>
        <p:spPr>
          <a:xfrm>
            <a:off x="7772400" y="88816"/>
            <a:ext cx="1066800" cy="3493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ADEFD17-0E36-4138-8AE7-79AADEF3B0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" t="20037" r="3000" b="20037"/>
          <a:stretch/>
        </p:blipFill>
        <p:spPr>
          <a:xfrm>
            <a:off x="3219457" y="3257550"/>
            <a:ext cx="2324086" cy="49448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88926F7-6C03-4A38-9695-7F328AA27D26}"/>
              </a:ext>
            </a:extLst>
          </p:cNvPr>
          <p:cNvSpPr/>
          <p:nvPr userDrawn="1"/>
        </p:nvSpPr>
        <p:spPr>
          <a:xfrm>
            <a:off x="1219200" y="4095750"/>
            <a:ext cx="6324600" cy="494485"/>
          </a:xfrm>
          <a:prstGeom prst="rect">
            <a:avLst/>
          </a:prstGeom>
        </p:spPr>
        <p:txBody>
          <a:bodyPr wrap="square" tIns="91440" rIns="365760" bIns="91440" numCol="4" spcCol="182880">
            <a:noAutofit/>
          </a:bodyPr>
          <a:lstStyle/>
          <a:p>
            <a:pPr algn="ctr">
              <a:lnSpc>
                <a:spcPts val="1400"/>
              </a:lnSpc>
            </a:pPr>
            <a:r>
              <a:rPr lang="en-US" sz="1000" kern="0" dirty="0">
                <a:latin typeface="Arial" pitchFamily="34" charset="0"/>
                <a:cs typeface="Arial" pitchFamily="34" charset="0"/>
              </a:rPr>
              <a:t>Chicago, IL </a:t>
            </a:r>
            <a:br>
              <a:rPr lang="en-US" sz="1000" kern="0" dirty="0">
                <a:latin typeface="Arial" pitchFamily="34" charset="0"/>
                <a:cs typeface="Arial" pitchFamily="34" charset="0"/>
              </a:rPr>
            </a:br>
            <a:r>
              <a:rPr lang="en-US" sz="1000" kern="0" dirty="0">
                <a:latin typeface="Arial" pitchFamily="34" charset="0"/>
                <a:cs typeface="Arial" pitchFamily="34" charset="0"/>
              </a:rPr>
              <a:t>1.312.327.1200</a:t>
            </a:r>
          </a:p>
          <a:p>
            <a:pPr algn="ctr">
              <a:lnSpc>
                <a:spcPts val="1400"/>
              </a:lnSpc>
            </a:pPr>
            <a:endParaRPr lang="fr-FR" sz="1000" kern="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400"/>
              </a:lnSpc>
            </a:pPr>
            <a:r>
              <a:rPr lang="fr-FR" sz="1000" kern="0" dirty="0">
                <a:latin typeface="Arial" pitchFamily="34" charset="0"/>
                <a:cs typeface="Arial" pitchFamily="34" charset="0"/>
              </a:rPr>
              <a:t>New York, NY</a:t>
            </a:r>
            <a:r>
              <a:rPr lang="en-US" sz="1000" kern="0" dirty="0">
                <a:latin typeface="Arial" pitchFamily="34" charset="0"/>
                <a:cs typeface="Arial" pitchFamily="34" charset="0"/>
              </a:rPr>
              <a:t> </a:t>
            </a:r>
            <a:br>
              <a:rPr lang="en-US" sz="1000" kern="0" dirty="0">
                <a:latin typeface="Arial" pitchFamily="34" charset="0"/>
                <a:cs typeface="Arial" pitchFamily="34" charset="0"/>
              </a:rPr>
            </a:br>
            <a:r>
              <a:rPr lang="fr-FR" sz="1000" kern="0" dirty="0">
                <a:latin typeface="Arial" pitchFamily="34" charset="0"/>
                <a:cs typeface="Arial" pitchFamily="34" charset="0"/>
              </a:rPr>
              <a:t>1.646.504.0776 </a:t>
            </a:r>
          </a:p>
          <a:p>
            <a:pPr algn="ctr">
              <a:lnSpc>
                <a:spcPts val="1400"/>
              </a:lnSpc>
            </a:pPr>
            <a:endParaRPr lang="fr-FR" sz="1000" kern="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400"/>
              </a:lnSpc>
            </a:pPr>
            <a:r>
              <a:rPr lang="fr-FR" sz="1000" kern="0" dirty="0">
                <a:latin typeface="Arial" pitchFamily="34" charset="0"/>
                <a:cs typeface="Arial" pitchFamily="34" charset="0"/>
              </a:rPr>
              <a:t>Madrid, Spain</a:t>
            </a:r>
            <a:r>
              <a:rPr lang="en-US" sz="1000" kern="0" dirty="0">
                <a:latin typeface="Arial" pitchFamily="34" charset="0"/>
                <a:cs typeface="Arial" pitchFamily="34" charset="0"/>
              </a:rPr>
              <a:t> </a:t>
            </a:r>
            <a:br>
              <a:rPr lang="en-US" sz="1000" kern="0" dirty="0">
                <a:latin typeface="Arial" pitchFamily="34" charset="0"/>
                <a:cs typeface="Arial" pitchFamily="34" charset="0"/>
              </a:rPr>
            </a:br>
            <a:r>
              <a:rPr lang="fr-FR" sz="1000" kern="0" dirty="0">
                <a:latin typeface="Arial" pitchFamily="34" charset="0"/>
                <a:cs typeface="Arial" pitchFamily="34" charset="0"/>
              </a:rPr>
              <a:t>34.616.94.05.63 </a:t>
            </a:r>
          </a:p>
          <a:p>
            <a:pPr algn="ctr">
              <a:lnSpc>
                <a:spcPts val="1400"/>
              </a:lnSpc>
            </a:pPr>
            <a:endParaRPr lang="fr-FR" sz="1000" kern="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400"/>
              </a:lnSpc>
            </a:pPr>
            <a:r>
              <a:rPr lang="en-US" sz="1000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www.familyoffice.com</a:t>
            </a:r>
            <a:br>
              <a:rPr lang="en-US" sz="1000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000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info@familyoffice.com</a:t>
            </a:r>
            <a:endParaRPr lang="en-US" sz="1000" kern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18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13" Type="http://schemas.openxmlformats.org/officeDocument/2006/relationships/image" Target="../media/image16.jpg"/><Relationship Id="rId3" Type="http://schemas.openxmlformats.org/officeDocument/2006/relationships/image" Target="../media/image6.png"/><Relationship Id="rId7" Type="http://schemas.openxmlformats.org/officeDocument/2006/relationships/image" Target="../media/image10.jpg"/><Relationship Id="rId12" Type="http://schemas.openxmlformats.org/officeDocument/2006/relationships/image" Target="../media/image15.png"/><Relationship Id="rId2" Type="http://schemas.openxmlformats.org/officeDocument/2006/relationships/image" Target="../media/image5.jpg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jpg"/><Relationship Id="rId5" Type="http://schemas.openxmlformats.org/officeDocument/2006/relationships/image" Target="../media/image8.png"/><Relationship Id="rId15" Type="http://schemas.openxmlformats.org/officeDocument/2006/relationships/image" Target="../media/image18.jpg"/><Relationship Id="rId10" Type="http://schemas.openxmlformats.org/officeDocument/2006/relationships/image" Target="../media/image13.png"/><Relationship Id="rId4" Type="http://schemas.openxmlformats.org/officeDocument/2006/relationships/image" Target="../media/image7.jpg"/><Relationship Id="rId9" Type="http://schemas.openxmlformats.org/officeDocument/2006/relationships/image" Target="../media/image12.jp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Technology Discussion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200" y="2857500"/>
            <a:ext cx="3657600" cy="1390650"/>
          </a:xfrm>
        </p:spPr>
        <p:txBody>
          <a:bodyPr/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lang="en-US" spc="-25" dirty="0">
                <a:solidFill>
                  <a:srgbClr val="006699"/>
                </a:solidFill>
                <a:latin typeface="Arial"/>
                <a:cs typeface="Arial"/>
              </a:rPr>
              <a:t>Tuesday, </a:t>
            </a:r>
            <a:r>
              <a:rPr lang="en-US" spc="-5" dirty="0">
                <a:solidFill>
                  <a:srgbClr val="006699"/>
                </a:solidFill>
                <a:latin typeface="Arial"/>
                <a:cs typeface="Arial"/>
              </a:rPr>
              <a:t>April 28</a:t>
            </a:r>
            <a:r>
              <a:rPr lang="en-US" dirty="0">
                <a:solidFill>
                  <a:srgbClr val="006699"/>
                </a:solidFill>
                <a:latin typeface="Arial"/>
                <a:cs typeface="Arial"/>
              </a:rPr>
              <a:t>, </a:t>
            </a:r>
            <a:r>
              <a:rPr lang="en-US" spc="-5" dirty="0">
                <a:solidFill>
                  <a:srgbClr val="006699"/>
                </a:solidFill>
                <a:latin typeface="Arial"/>
                <a:cs typeface="Arial"/>
              </a:rPr>
              <a:t>2021  </a:t>
            </a:r>
          </a:p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lang="en-US" spc="-45" dirty="0">
                <a:solidFill>
                  <a:srgbClr val="006699"/>
                </a:solidFill>
                <a:latin typeface="Arial"/>
                <a:cs typeface="Arial"/>
              </a:rPr>
              <a:t>Tania </a:t>
            </a:r>
            <a:r>
              <a:rPr lang="en-US" spc="-5" dirty="0">
                <a:solidFill>
                  <a:srgbClr val="006699"/>
                </a:solidFill>
                <a:latin typeface="Arial"/>
                <a:cs typeface="Arial"/>
              </a:rPr>
              <a:t>Neild, PhD  </a:t>
            </a:r>
          </a:p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lang="en-US" dirty="0" err="1">
                <a:solidFill>
                  <a:srgbClr val="006699"/>
                </a:solidFill>
                <a:latin typeface="Arial"/>
                <a:cs typeface="Arial"/>
              </a:rPr>
              <a:t>InfoGrate</a:t>
            </a:r>
            <a:r>
              <a:rPr lang="en-US" dirty="0">
                <a:solidFill>
                  <a:srgbClr val="006699"/>
                </a:solidFill>
                <a:latin typeface="Arial"/>
                <a:cs typeface="Arial"/>
              </a:rPr>
              <a:t>,</a:t>
            </a:r>
            <a:r>
              <a:rPr lang="en-US" spc="-15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6699"/>
                </a:solidFill>
                <a:latin typeface="Arial"/>
                <a:cs typeface="Arial"/>
              </a:rPr>
              <a:t>Inc.</a:t>
            </a:r>
            <a:endParaRPr lang="en-US" dirty="0">
              <a:latin typeface="Arial"/>
              <a:cs typeface="Arial"/>
            </a:endParaRPr>
          </a:p>
          <a:p>
            <a:r>
              <a:rPr lang="en-US" dirty="0"/>
              <a:t>EC14 Virtual Council Meeting</a:t>
            </a: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6B859016-D6AF-4C89-8C8E-76364461FF8D}"/>
              </a:ext>
            </a:extLst>
          </p:cNvPr>
          <p:cNvSpPr/>
          <p:nvPr/>
        </p:nvSpPr>
        <p:spPr>
          <a:xfrm>
            <a:off x="8269166" y="67395"/>
            <a:ext cx="818387" cy="777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1C49CF-C315-4A2F-8CDD-071835486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859" y="2350286"/>
            <a:ext cx="7408282" cy="442927"/>
          </a:xfrm>
        </p:spPr>
        <p:txBody>
          <a:bodyPr/>
          <a:lstStyle/>
          <a:p>
            <a:pPr algn="ctr"/>
            <a:r>
              <a:rPr lang="en-US" dirty="0"/>
              <a:t>Pain Points/What’s next?</a:t>
            </a:r>
          </a:p>
        </p:txBody>
      </p:sp>
      <p:sp>
        <p:nvSpPr>
          <p:cNvPr id="3" name="object 6">
            <a:extLst>
              <a:ext uri="{FF2B5EF4-FFF2-40B4-BE49-F238E27FC236}">
                <a16:creationId xmlns:a16="http://schemas.microsoft.com/office/drawing/2014/main" id="{32C4F68B-EB1C-4EAA-927A-A695ACD19A57}"/>
              </a:ext>
            </a:extLst>
          </p:cNvPr>
          <p:cNvSpPr/>
          <p:nvPr/>
        </p:nvSpPr>
        <p:spPr>
          <a:xfrm>
            <a:off x="8077200" y="4171950"/>
            <a:ext cx="818387" cy="777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91727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1C49CF-C315-4A2F-8CDD-071835486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859" y="2350286"/>
            <a:ext cx="7408282" cy="442927"/>
          </a:xfrm>
        </p:spPr>
        <p:txBody>
          <a:bodyPr/>
          <a:lstStyle/>
          <a:p>
            <a:pPr algn="ctr"/>
            <a:r>
              <a:rPr lang="en-US" dirty="0"/>
              <a:t>Case Study: Technology Meyers Briggs</a:t>
            </a:r>
          </a:p>
        </p:txBody>
      </p:sp>
      <p:sp>
        <p:nvSpPr>
          <p:cNvPr id="3" name="object 6">
            <a:extLst>
              <a:ext uri="{FF2B5EF4-FFF2-40B4-BE49-F238E27FC236}">
                <a16:creationId xmlns:a16="http://schemas.microsoft.com/office/drawing/2014/main" id="{8A6E408A-58E1-49FD-97FA-38E8BC7F76DA}"/>
              </a:ext>
            </a:extLst>
          </p:cNvPr>
          <p:cNvSpPr/>
          <p:nvPr/>
        </p:nvSpPr>
        <p:spPr>
          <a:xfrm>
            <a:off x="8001000" y="4171950"/>
            <a:ext cx="818387" cy="777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3651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BB6D8C-648F-4CEC-93AD-0212B6CA9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coming?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34595-16D4-46ED-B605-546280949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OCR</a:t>
            </a:r>
          </a:p>
          <a:p>
            <a:endParaRPr lang="pt-BR" dirty="0"/>
          </a:p>
          <a:p>
            <a:r>
              <a:rPr lang="pt-BR" dirty="0"/>
              <a:t>Process Automation</a:t>
            </a:r>
          </a:p>
          <a:p>
            <a:endParaRPr lang="pt-BR" dirty="0"/>
          </a:p>
          <a:p>
            <a:r>
              <a:rPr lang="pt-BR" dirty="0"/>
              <a:t>Integration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740136E2-029D-429B-9C0F-9D1E942AC495}"/>
              </a:ext>
            </a:extLst>
          </p:cNvPr>
          <p:cNvSpPr/>
          <p:nvPr/>
        </p:nvSpPr>
        <p:spPr>
          <a:xfrm>
            <a:off x="8153400" y="4206003"/>
            <a:ext cx="818387" cy="777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580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F8BA40E2-2989-44B1-AE4F-230330F46BEE}"/>
              </a:ext>
            </a:extLst>
          </p:cNvPr>
          <p:cNvSpPr txBox="1"/>
          <p:nvPr/>
        </p:nvSpPr>
        <p:spPr>
          <a:xfrm>
            <a:off x="383539" y="117007"/>
            <a:ext cx="328775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ct val="0"/>
              </a:spcBef>
            </a:pPr>
            <a:r>
              <a:rPr sz="2400" dirty="0">
                <a:solidFill>
                  <a:srgbClr val="0F75BC"/>
                </a:solidFill>
                <a:latin typeface="Arial" pitchFamily="34" charset="0"/>
                <a:ea typeface="+mj-ea"/>
                <a:cs typeface="Arial" pitchFamily="34" charset="0"/>
              </a:rPr>
              <a:t>Inhouse vs. Outsource</a:t>
            </a:r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5B4DEB5A-C440-4B82-BC6C-83A716C847DC}"/>
              </a:ext>
            </a:extLst>
          </p:cNvPr>
          <p:cNvSpPr/>
          <p:nvPr/>
        </p:nvSpPr>
        <p:spPr>
          <a:xfrm>
            <a:off x="4343400" y="783336"/>
            <a:ext cx="0" cy="2085339"/>
          </a:xfrm>
          <a:custGeom>
            <a:avLst/>
            <a:gdLst/>
            <a:ahLst/>
            <a:cxnLst/>
            <a:rect l="l" t="t" r="r" b="b"/>
            <a:pathLst>
              <a:path h="2085339">
                <a:moveTo>
                  <a:pt x="0" y="0"/>
                </a:moveTo>
                <a:lnTo>
                  <a:pt x="0" y="2084832"/>
                </a:lnTo>
              </a:path>
            </a:pathLst>
          </a:custGeom>
          <a:ln w="579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A2C5D819-A4E8-49A0-92D2-3030BFB9DF00}"/>
              </a:ext>
            </a:extLst>
          </p:cNvPr>
          <p:cNvSpPr/>
          <p:nvPr/>
        </p:nvSpPr>
        <p:spPr>
          <a:xfrm>
            <a:off x="4343400" y="2926079"/>
            <a:ext cx="0" cy="2124710"/>
          </a:xfrm>
          <a:custGeom>
            <a:avLst/>
            <a:gdLst/>
            <a:ahLst/>
            <a:cxnLst/>
            <a:rect l="l" t="t" r="r" b="b"/>
            <a:pathLst>
              <a:path h="2124710">
                <a:moveTo>
                  <a:pt x="0" y="0"/>
                </a:moveTo>
                <a:lnTo>
                  <a:pt x="0" y="2124456"/>
                </a:lnTo>
              </a:path>
            </a:pathLst>
          </a:custGeom>
          <a:ln w="579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2062C8A1-99BC-4FD1-BC4A-8C1FB31D04B8}"/>
              </a:ext>
            </a:extLst>
          </p:cNvPr>
          <p:cNvSpPr/>
          <p:nvPr/>
        </p:nvSpPr>
        <p:spPr>
          <a:xfrm>
            <a:off x="457200" y="2897123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79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>
            <a:extLst>
              <a:ext uri="{FF2B5EF4-FFF2-40B4-BE49-F238E27FC236}">
                <a16:creationId xmlns:a16="http://schemas.microsoft.com/office/drawing/2014/main" id="{89AD68CF-2B98-4DE6-8AA5-B24F8DDA0E57}"/>
              </a:ext>
            </a:extLst>
          </p:cNvPr>
          <p:cNvSpPr txBox="1"/>
          <p:nvPr/>
        </p:nvSpPr>
        <p:spPr>
          <a:xfrm>
            <a:off x="3229736" y="4586732"/>
            <a:ext cx="10731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Technology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6215DDAA-2BF3-41EA-B671-D9F1F629B70A}"/>
              </a:ext>
            </a:extLst>
          </p:cNvPr>
          <p:cNvSpPr txBox="1"/>
          <p:nvPr/>
        </p:nvSpPr>
        <p:spPr>
          <a:xfrm>
            <a:off x="7840471" y="2963926"/>
            <a:ext cx="10515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Ope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ons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118EFC03-E926-43F1-B6A9-2EC41FE37094}"/>
              </a:ext>
            </a:extLst>
          </p:cNvPr>
          <p:cNvSpPr txBox="1"/>
          <p:nvPr/>
        </p:nvSpPr>
        <p:spPr>
          <a:xfrm>
            <a:off x="7755128" y="862025"/>
            <a:ext cx="9899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Outsource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id="{0CF708D7-1148-4D10-8F2E-B8BB2F88F3FF}"/>
              </a:ext>
            </a:extLst>
          </p:cNvPr>
          <p:cNvSpPr txBox="1"/>
          <p:nvPr/>
        </p:nvSpPr>
        <p:spPr>
          <a:xfrm>
            <a:off x="477723" y="4590694"/>
            <a:ext cx="7689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Inhou</a:t>
            </a:r>
            <a:r>
              <a:rPr sz="1800" spc="5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F959502F-64C6-4B4D-9B53-AC287B60C70A}"/>
              </a:ext>
            </a:extLst>
          </p:cNvPr>
          <p:cNvSpPr txBox="1"/>
          <p:nvPr/>
        </p:nvSpPr>
        <p:spPr>
          <a:xfrm>
            <a:off x="477723" y="862025"/>
            <a:ext cx="5600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oud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7B2220BB-CC1E-440C-A57A-F6EAE950321B}"/>
              </a:ext>
            </a:extLst>
          </p:cNvPr>
          <p:cNvSpPr txBox="1"/>
          <p:nvPr/>
        </p:nvSpPr>
        <p:spPr>
          <a:xfrm>
            <a:off x="8038592" y="4400550"/>
            <a:ext cx="6235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6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emps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4CB91877-9B1F-4291-82D0-2C5502969084}"/>
              </a:ext>
            </a:extLst>
          </p:cNvPr>
          <p:cNvSpPr/>
          <p:nvPr/>
        </p:nvSpPr>
        <p:spPr>
          <a:xfrm>
            <a:off x="6873240" y="1480069"/>
            <a:ext cx="1135379" cy="3315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5C790C13-EEF0-4CC0-8D59-AB2CF4B69122}"/>
              </a:ext>
            </a:extLst>
          </p:cNvPr>
          <p:cNvSpPr/>
          <p:nvPr/>
        </p:nvSpPr>
        <p:spPr>
          <a:xfrm>
            <a:off x="391380" y="1522697"/>
            <a:ext cx="648275" cy="3855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37FA36CB-79DC-4AEF-B02C-DB38F81412C9}"/>
              </a:ext>
            </a:extLst>
          </p:cNvPr>
          <p:cNvSpPr/>
          <p:nvPr/>
        </p:nvSpPr>
        <p:spPr>
          <a:xfrm>
            <a:off x="6513576" y="1789176"/>
            <a:ext cx="1626107" cy="8351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F61C1FA0-A4C8-4873-9601-AD39D2D668CC}"/>
              </a:ext>
            </a:extLst>
          </p:cNvPr>
          <p:cNvSpPr/>
          <p:nvPr/>
        </p:nvSpPr>
        <p:spPr>
          <a:xfrm>
            <a:off x="5955791" y="2537460"/>
            <a:ext cx="670560" cy="6720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79B74F8F-2BF7-45C6-9DC6-F5F00C6FBA7A}"/>
              </a:ext>
            </a:extLst>
          </p:cNvPr>
          <p:cNvSpPr/>
          <p:nvPr/>
        </p:nvSpPr>
        <p:spPr>
          <a:xfrm>
            <a:off x="1101852" y="2210299"/>
            <a:ext cx="757428" cy="4241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7">
            <a:extLst>
              <a:ext uri="{FF2B5EF4-FFF2-40B4-BE49-F238E27FC236}">
                <a16:creationId xmlns:a16="http://schemas.microsoft.com/office/drawing/2014/main" id="{30CE16C5-E178-4055-ADB8-62F0703EAF85}"/>
              </a:ext>
            </a:extLst>
          </p:cNvPr>
          <p:cNvSpPr/>
          <p:nvPr/>
        </p:nvSpPr>
        <p:spPr>
          <a:xfrm>
            <a:off x="5955791" y="1496567"/>
            <a:ext cx="574547" cy="5745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1F62F496-D3AC-4512-AC22-7E7BE3B39501}"/>
              </a:ext>
            </a:extLst>
          </p:cNvPr>
          <p:cNvSpPr/>
          <p:nvPr/>
        </p:nvSpPr>
        <p:spPr>
          <a:xfrm>
            <a:off x="1447890" y="1462414"/>
            <a:ext cx="598134" cy="4626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19">
            <a:extLst>
              <a:ext uri="{FF2B5EF4-FFF2-40B4-BE49-F238E27FC236}">
                <a16:creationId xmlns:a16="http://schemas.microsoft.com/office/drawing/2014/main" id="{01F3B8B6-7EAD-4BDF-9B90-1472F0E3B5E7}"/>
              </a:ext>
            </a:extLst>
          </p:cNvPr>
          <p:cNvSpPr/>
          <p:nvPr/>
        </p:nvSpPr>
        <p:spPr>
          <a:xfrm>
            <a:off x="399288" y="3487246"/>
            <a:ext cx="1489912" cy="38371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0">
            <a:extLst>
              <a:ext uri="{FF2B5EF4-FFF2-40B4-BE49-F238E27FC236}">
                <a16:creationId xmlns:a16="http://schemas.microsoft.com/office/drawing/2014/main" id="{7FFB0268-0655-4F5E-BB4E-CD65871A4267}"/>
              </a:ext>
            </a:extLst>
          </p:cNvPr>
          <p:cNvSpPr/>
          <p:nvPr/>
        </p:nvSpPr>
        <p:spPr>
          <a:xfrm>
            <a:off x="6286350" y="874775"/>
            <a:ext cx="967799" cy="3688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1">
            <a:extLst>
              <a:ext uri="{FF2B5EF4-FFF2-40B4-BE49-F238E27FC236}">
                <a16:creationId xmlns:a16="http://schemas.microsoft.com/office/drawing/2014/main" id="{1CB0EAD3-278D-4D45-9140-C359E629C1EA}"/>
              </a:ext>
            </a:extLst>
          </p:cNvPr>
          <p:cNvSpPr/>
          <p:nvPr/>
        </p:nvSpPr>
        <p:spPr>
          <a:xfrm>
            <a:off x="2339339" y="827532"/>
            <a:ext cx="725424" cy="72542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2">
            <a:extLst>
              <a:ext uri="{FF2B5EF4-FFF2-40B4-BE49-F238E27FC236}">
                <a16:creationId xmlns:a16="http://schemas.microsoft.com/office/drawing/2014/main" id="{CBE29832-B2A2-4DF8-AB67-632561DCBA26}"/>
              </a:ext>
            </a:extLst>
          </p:cNvPr>
          <p:cNvSpPr/>
          <p:nvPr/>
        </p:nvSpPr>
        <p:spPr>
          <a:xfrm>
            <a:off x="2270760" y="3324225"/>
            <a:ext cx="1400536" cy="35242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3">
            <a:extLst>
              <a:ext uri="{FF2B5EF4-FFF2-40B4-BE49-F238E27FC236}">
                <a16:creationId xmlns:a16="http://schemas.microsoft.com/office/drawing/2014/main" id="{E471811E-E0E2-447F-B695-FD8391D5434F}"/>
              </a:ext>
            </a:extLst>
          </p:cNvPr>
          <p:cNvSpPr/>
          <p:nvPr/>
        </p:nvSpPr>
        <p:spPr>
          <a:xfrm>
            <a:off x="2759415" y="3973067"/>
            <a:ext cx="588873" cy="5012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4">
            <a:extLst>
              <a:ext uri="{FF2B5EF4-FFF2-40B4-BE49-F238E27FC236}">
                <a16:creationId xmlns:a16="http://schemas.microsoft.com/office/drawing/2014/main" id="{CA8AEECE-28FE-46FD-8065-2CFE19FB9B54}"/>
              </a:ext>
            </a:extLst>
          </p:cNvPr>
          <p:cNvSpPr/>
          <p:nvPr/>
        </p:nvSpPr>
        <p:spPr>
          <a:xfrm>
            <a:off x="5806440" y="3567684"/>
            <a:ext cx="1199388" cy="55626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5">
            <a:extLst>
              <a:ext uri="{FF2B5EF4-FFF2-40B4-BE49-F238E27FC236}">
                <a16:creationId xmlns:a16="http://schemas.microsoft.com/office/drawing/2014/main" id="{02DC342E-FCE5-4C99-992F-263E3476B043}"/>
              </a:ext>
            </a:extLst>
          </p:cNvPr>
          <p:cNvSpPr/>
          <p:nvPr/>
        </p:nvSpPr>
        <p:spPr>
          <a:xfrm>
            <a:off x="1859279" y="4006596"/>
            <a:ext cx="505968" cy="45262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6">
            <a:extLst>
              <a:ext uri="{FF2B5EF4-FFF2-40B4-BE49-F238E27FC236}">
                <a16:creationId xmlns:a16="http://schemas.microsoft.com/office/drawing/2014/main" id="{30069C2C-C00F-4F58-82BD-785D3C1A0829}"/>
              </a:ext>
            </a:extLst>
          </p:cNvPr>
          <p:cNvSpPr/>
          <p:nvPr/>
        </p:nvSpPr>
        <p:spPr>
          <a:xfrm>
            <a:off x="8628018" y="4698670"/>
            <a:ext cx="377561" cy="38861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379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FOXPPT_HD_Template_16x9">
  <a:themeElements>
    <a:clrScheme name="FOX Palette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5DAD0"/>
      </a:accent1>
      <a:accent2>
        <a:srgbClr val="95A95B"/>
      </a:accent2>
      <a:accent3>
        <a:srgbClr val="00456A"/>
      </a:accent3>
      <a:accent4>
        <a:srgbClr val="2A85C4"/>
      </a:accent4>
      <a:accent5>
        <a:srgbClr val="C5DA6C"/>
      </a:accent5>
      <a:accent6>
        <a:srgbClr val="E46C0A"/>
      </a:accent6>
      <a:hlink>
        <a:srgbClr val="2A85C4"/>
      </a:hlink>
      <a:folHlink>
        <a:srgbClr val="7D59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F825781-1855-4B55-ADB5-7C0F64664467}" vid="{9C6C19FC-37AA-4460-9A37-E55D8EFD30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2F1CFB5C6B6547951F5960ADA6D19D" ma:contentTypeVersion="13" ma:contentTypeDescription="Create a new document." ma:contentTypeScope="" ma:versionID="432daf09ee66025c44f863e649cd2f2a">
  <xsd:schema xmlns:xsd="http://www.w3.org/2001/XMLSchema" xmlns:xs="http://www.w3.org/2001/XMLSchema" xmlns:p="http://schemas.microsoft.com/office/2006/metadata/properties" xmlns:ns3="f2fc0049-4269-40fd-80a7-9bf45d4951f3" xmlns:ns4="2be9f38e-93dc-4cbf-a57c-f136aea88704" targetNamespace="http://schemas.microsoft.com/office/2006/metadata/properties" ma:root="true" ma:fieldsID="cab6092343926ffb3f07ad8e04097824" ns3:_="" ns4:_="">
    <xsd:import namespace="f2fc0049-4269-40fd-80a7-9bf45d4951f3"/>
    <xsd:import namespace="2be9f38e-93dc-4cbf-a57c-f136aea887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c0049-4269-40fd-80a7-9bf45d4951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9f38e-93dc-4cbf-a57c-f136aea8870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560A81-5D7F-4445-A593-2FD52EDF9BEA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2be9f38e-93dc-4cbf-a57c-f136aea88704"/>
    <ds:schemaRef ds:uri="http://schemas.microsoft.com/office/infopath/2007/PartnerControls"/>
    <ds:schemaRef ds:uri="f2fc0049-4269-40fd-80a7-9bf45d4951f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F480510-9E31-43E4-95C0-626FE8F0D3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32C95A-3A69-4DF6-8DA6-0681314C81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fc0049-4269-40fd-80a7-9bf45d4951f3"/>
    <ds:schemaRef ds:uri="2be9f38e-93dc-4cbf-a57c-f136aea887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FOX-Presentation-Template-16x9 (1)</Template>
  <TotalTime>20</TotalTime>
  <Words>50</Words>
  <Application>Microsoft Office PowerPoint</Application>
  <PresentationFormat>On-screen Show (16:9)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FOXPPT_HD_Template_16x9</vt:lpstr>
      <vt:lpstr>Technology Discussion</vt:lpstr>
      <vt:lpstr>Pain Points/What’s next?</vt:lpstr>
      <vt:lpstr>Case Study: Technology Meyers Briggs</vt:lpstr>
      <vt:lpstr>What is coming?</vt:lpstr>
      <vt:lpstr>PowerPoint Presentation</vt:lpstr>
      <vt:lpstr>PowerPoint Presentation</vt:lpstr>
    </vt:vector>
  </TitlesOfParts>
  <Company>External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Ottosen, Brian</dc:creator>
  <cp:keywords>FOX;PPT;HD Template</cp:keywords>
  <cp:lastModifiedBy>Snipes, Yanni</cp:lastModifiedBy>
  <cp:revision>6</cp:revision>
  <cp:lastPrinted>2021-04-23T22:34:42Z</cp:lastPrinted>
  <dcterms:created xsi:type="dcterms:W3CDTF">2021-01-28T17:08:00Z</dcterms:created>
  <dcterms:modified xsi:type="dcterms:W3CDTF">2021-04-28T12:12:51Z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0x0101004A2F1CFB5C6B6547951F5960ADA6D19D</vt:lpwstr>
  </property>
</Properties>
</file>